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7" r:id="rId3"/>
    <p:sldId id="304" r:id="rId4"/>
    <p:sldId id="278" r:id="rId5"/>
    <p:sldId id="275" r:id="rId6"/>
    <p:sldId id="281" r:id="rId7"/>
    <p:sldId id="291" r:id="rId8"/>
    <p:sldId id="292" r:id="rId9"/>
    <p:sldId id="293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72" r:id="rId20"/>
  </p:sldIdLst>
  <p:sldSz cx="12192000" cy="6858000"/>
  <p:notesSz cx="6858000" cy="9144000"/>
  <p:embeddedFontLst>
    <p:embeddedFont>
      <p:font typeface="Arial Black" panose="020B0A04020102020204" pitchFamily="34" charset="0"/>
      <p:bold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  <p:embeddedFont>
      <p:font typeface="Calibri Light" panose="020F0302020204030204" charset="0"/>
      <p:regular r:id="rId29"/>
      <p:italic r:id="rId3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F70"/>
    <a:srgbClr val="2D3091"/>
    <a:srgbClr val="28903B"/>
    <a:srgbClr val="F26520"/>
    <a:srgbClr val="00AEEF"/>
    <a:srgbClr val="0173BC"/>
    <a:srgbClr val="662D91"/>
    <a:srgbClr val="BD1A8D"/>
    <a:srgbClr val="652D90"/>
    <a:srgbClr val="ED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52" autoAdjust="0"/>
    <p:restoredTop sz="94660"/>
  </p:normalViewPr>
  <p:slideViewPr>
    <p:cSldViewPr showGuides="1">
      <p:cViewPr varScale="1">
        <p:scale>
          <a:sx n="87" d="100"/>
          <a:sy n="87" d="100"/>
        </p:scale>
        <p:origin x="866" y="68"/>
      </p:cViewPr>
      <p:guideLst>
        <p:guide orient="horz" pos="2198"/>
        <p:guide pos="3840"/>
        <p:guide pos="5201"/>
        <p:guide pos="710"/>
        <p:guide orient="horz" pos="1457"/>
        <p:guide orient="horz" pos="20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font" Target="fonts/font7.fntdata"/><Relationship Id="rId3" Type="http://schemas.openxmlformats.org/officeDocument/2006/relationships/slide" Target="slides/slide1.xml"/><Relationship Id="rId29" Type="http://schemas.openxmlformats.org/officeDocument/2006/relationships/font" Target="fonts/font6.fntdata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BAB448-E3B0-43D6-AB5A-F042BF88E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E06641-7EBB-4217-A004-957873F36F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BAB448-E3B0-43D6-AB5A-F042BF88E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E06641-7EBB-4217-A004-957873F36F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阴影条_1"/>
          <p:cNvGrpSpPr/>
          <p:nvPr userDrawn="1"/>
        </p:nvGrpSpPr>
        <p:grpSpPr>
          <a:xfrm flipV="1">
            <a:off x="983656" y="1433077"/>
            <a:ext cx="10224687" cy="87711"/>
            <a:chOff x="983656" y="3753036"/>
            <a:chExt cx="10224687" cy="87711"/>
          </a:xfrm>
        </p:grpSpPr>
        <p:sp>
          <p:nvSpPr>
            <p:cNvPr id="8" name="任意多边形 7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>
              <a:stCxn id="8" idx="0"/>
              <a:endCxn id="8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阴影条"/>
          <p:cNvGrpSpPr/>
          <p:nvPr userDrawn="1"/>
        </p:nvGrpSpPr>
        <p:grpSpPr>
          <a:xfrm>
            <a:off x="983656" y="5589240"/>
            <a:ext cx="10224687" cy="87711"/>
            <a:chOff x="983656" y="3753036"/>
            <a:chExt cx="10224687" cy="87711"/>
          </a:xfrm>
        </p:grpSpPr>
        <p:sp>
          <p:nvSpPr>
            <p:cNvPr id="11" name="任意多边形 10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>
              <a:stCxn id="11" idx="0"/>
              <a:endCxn id="11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BAB448-E3B0-43D6-AB5A-F042BF88E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E06641-7EBB-4217-A004-957873F36F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BAB448-E3B0-43D6-AB5A-F042BF88E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E06641-7EBB-4217-A004-957873F36F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BAB448-E3B0-43D6-AB5A-F042BF88E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E06641-7EBB-4217-A004-957873F36F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BAB448-E3B0-43D6-AB5A-F042BF88E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E06641-7EBB-4217-A004-957873F36F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BAB448-E3B0-43D6-AB5A-F042BF88E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E06641-7EBB-4217-A004-957873F36F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BAB448-E3B0-43D6-AB5A-F042BF88E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E06641-7EBB-4217-A004-957873F36F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EEEEE"/>
            </a:gs>
            <a:gs pos="29000">
              <a:srgbClr val="E4E4E4"/>
            </a:gs>
            <a:gs pos="9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hyperlink" Target="https://blog.csdn.net/qq_40946921/article/details/99684483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EE1C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EE1C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F89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FED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8BC7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289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006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2D3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BD1A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5843719" y="3321058"/>
            <a:ext cx="215770" cy="215770"/>
          </a:xfrm>
          <a:prstGeom prst="ellipse">
            <a:avLst/>
          </a:prstGeom>
          <a:solidFill>
            <a:srgbClr val="F26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6" name="Oval 34_1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6300919" y="39319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6300919" y="39319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6300919" y="39319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6605719" y="41287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6758119" y="42811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6924092" y="4257092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6996100" y="4221088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7032104" y="4113076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6571709" y="3174631"/>
            <a:ext cx="215770" cy="21577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6605719" y="41287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7045677" y="4224663"/>
            <a:ext cx="215770" cy="21577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6300919" y="39319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6414340" y="4045370"/>
            <a:ext cx="293728" cy="29372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6605719" y="41287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6758119" y="42811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6879704" y="4248708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BD1A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6580093" y="3219019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289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6300919" y="3931949"/>
            <a:ext cx="215770" cy="21577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6605719" y="4128737"/>
            <a:ext cx="215770" cy="2157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6758119" y="4281137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6879704" y="4248708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7032104" y="4401108"/>
            <a:ext cx="215770" cy="215770"/>
          </a:xfrm>
          <a:prstGeom prst="ellipse">
            <a:avLst/>
          </a:prstGeom>
          <a:solidFill>
            <a:srgbClr val="F26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6610908" y="3691880"/>
            <a:ext cx="215770" cy="215770"/>
          </a:xfrm>
          <a:prstGeom prst="ellipse">
            <a:avLst/>
          </a:prstGeom>
          <a:solidFill>
            <a:srgbClr val="289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6763308" y="3844280"/>
            <a:ext cx="215770" cy="215770"/>
          </a:xfrm>
          <a:prstGeom prst="ellipse">
            <a:avLst/>
          </a:prstGeom>
          <a:solidFill>
            <a:srgbClr val="652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6915708" y="3996680"/>
            <a:ext cx="215770" cy="21577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7068108" y="4041068"/>
            <a:ext cx="215770" cy="215770"/>
          </a:xfrm>
          <a:prstGeom prst="ellipse">
            <a:avLst/>
          </a:prstGeom>
          <a:solidFill>
            <a:srgbClr val="F26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7220508" y="4193468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7342093" y="4161039"/>
            <a:ext cx="215770" cy="21577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6605719" y="41287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F89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6564052" y="4041068"/>
            <a:ext cx="215770" cy="215770"/>
          </a:xfrm>
          <a:prstGeom prst="ellipse">
            <a:avLst/>
          </a:prstGeom>
          <a:solidFill>
            <a:srgbClr val="289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6347774" y="3860794"/>
            <a:ext cx="144270" cy="144270"/>
          </a:xfrm>
          <a:prstGeom prst="ellipse">
            <a:avLst/>
          </a:prstGeom>
          <a:solidFill>
            <a:srgbClr val="F26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6059996" y="3609020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5807968" y="3392996"/>
            <a:ext cx="215770" cy="21577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5960368" y="3545396"/>
            <a:ext cx="215770" cy="215770"/>
          </a:xfrm>
          <a:prstGeom prst="ellipse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6112768" y="3697796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6265168" y="3850196"/>
            <a:ext cx="215770" cy="215770"/>
          </a:xfrm>
          <a:prstGeom prst="ellipse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417568" y="4002596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6569968" y="4046984"/>
            <a:ext cx="215770" cy="215770"/>
          </a:xfrm>
          <a:prstGeom prst="ellipse">
            <a:avLst/>
          </a:prstGeom>
          <a:solidFill>
            <a:srgbClr val="006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6722368" y="4199384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6924092" y="4401108"/>
            <a:ext cx="117122" cy="11712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7027168" y="4504184"/>
            <a:ext cx="215770" cy="215770"/>
          </a:xfrm>
          <a:prstGeom prst="ellipse">
            <a:avLst/>
          </a:prstGeom>
          <a:solidFill>
            <a:srgbClr val="2D3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6760586" y="4013194"/>
            <a:ext cx="127502" cy="127502"/>
          </a:xfrm>
          <a:prstGeom prst="ellipse">
            <a:avLst/>
          </a:prstGeom>
          <a:solidFill>
            <a:srgbClr val="BD1A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6004502" y="3589530"/>
            <a:ext cx="127502" cy="127502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n-ea"/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6165286" y="3750314"/>
            <a:ext cx="110734" cy="110734"/>
          </a:xfrm>
          <a:prstGeom prst="ellipse">
            <a:avLst/>
          </a:prstGeom>
          <a:solidFill>
            <a:srgbClr val="006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6569968" y="4154996"/>
            <a:ext cx="215770" cy="215770"/>
          </a:xfrm>
          <a:prstGeom prst="ellipse">
            <a:avLst/>
          </a:prstGeom>
          <a:solidFill>
            <a:srgbClr val="2D3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52" name="椭圆 151"/>
          <p:cNvSpPr/>
          <p:nvPr/>
        </p:nvSpPr>
        <p:spPr>
          <a:xfrm>
            <a:off x="7284132" y="4257092"/>
            <a:ext cx="88522" cy="88522"/>
          </a:xfrm>
          <a:prstGeom prst="ellipse">
            <a:avLst/>
          </a:prstGeom>
          <a:solidFill>
            <a:srgbClr val="F26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53" name="椭圆 152"/>
          <p:cNvSpPr/>
          <p:nvPr/>
        </p:nvSpPr>
        <p:spPr>
          <a:xfrm>
            <a:off x="7372908" y="4345868"/>
            <a:ext cx="215770" cy="21577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54" name="椭圆 153"/>
          <p:cNvSpPr/>
          <p:nvPr/>
        </p:nvSpPr>
        <p:spPr>
          <a:xfrm>
            <a:off x="7550206" y="4523166"/>
            <a:ext cx="165974" cy="16597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55" name="椭圆 154"/>
          <p:cNvSpPr/>
          <p:nvPr/>
        </p:nvSpPr>
        <p:spPr>
          <a:xfrm>
            <a:off x="6605719" y="4236749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56" name="椭圆 155"/>
          <p:cNvSpPr/>
          <p:nvPr/>
        </p:nvSpPr>
        <p:spPr>
          <a:xfrm>
            <a:off x="7068108" y="4149080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7" name="阴影条_1"/>
          <p:cNvGrpSpPr/>
          <p:nvPr/>
        </p:nvGrpSpPr>
        <p:grpSpPr>
          <a:xfrm flipV="1">
            <a:off x="983656" y="2225277"/>
            <a:ext cx="10224687" cy="87711"/>
            <a:chOff x="983656" y="3753036"/>
            <a:chExt cx="10224687" cy="87711"/>
          </a:xfrm>
        </p:grpSpPr>
        <p:sp>
          <p:nvSpPr>
            <p:cNvPr id="8" name="任意多边形 7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cxnSp>
          <p:nvCxnSpPr>
            <p:cNvPr id="9" name="直接连接符 8"/>
            <p:cNvCxnSpPr>
              <a:stCxn id="8" idx="0"/>
              <a:endCxn id="8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阴影条"/>
          <p:cNvGrpSpPr/>
          <p:nvPr/>
        </p:nvGrpSpPr>
        <p:grpSpPr>
          <a:xfrm>
            <a:off x="983656" y="4761419"/>
            <a:ext cx="10224687" cy="87711"/>
            <a:chOff x="983656" y="3753036"/>
            <a:chExt cx="10224687" cy="87711"/>
          </a:xfrm>
        </p:grpSpPr>
        <p:sp>
          <p:nvSpPr>
            <p:cNvPr id="11" name="任意多边形 10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cxnSp>
          <p:nvCxnSpPr>
            <p:cNvPr id="12" name="直接连接符 11"/>
            <p:cNvCxnSpPr>
              <a:stCxn id="11" idx="0"/>
              <a:endCxn id="11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9" name="box1"/>
          <p:cNvSpPr/>
          <p:nvPr/>
        </p:nvSpPr>
        <p:spPr>
          <a:xfrm>
            <a:off x="-11324" y="2312988"/>
            <a:ext cx="12192000" cy="2448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243572" y="2888940"/>
            <a:ext cx="8244916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每周汇报</a:t>
            </a:r>
            <a:endParaRPr lang="zh-CN" altLang="en-US" sz="7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660396" y="18448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715885" y="5019675"/>
            <a:ext cx="32111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第三小组</a:t>
            </a:r>
            <a:endParaRPr lang="zh-CN" altLang="en-US" sz="2400" b="1"/>
          </a:p>
          <a:p>
            <a:r>
              <a:rPr lang="zh-CN" altLang="en-US" sz="2400" b="1"/>
              <a:t>陈俊浩、邓景灏、蒋瑞、廖梓钧、徐煊玮</a:t>
            </a:r>
            <a:endParaRPr lang="zh-CN" altLang="en-US" sz="24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14948" y="283279"/>
            <a:ext cx="658873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蒋瑞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1"/>
          <p:cNvSpPr txBox="1"/>
          <p:nvPr/>
        </p:nvSpPr>
        <p:spPr>
          <a:xfrm>
            <a:off x="983656" y="6093296"/>
            <a:ext cx="70207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学习使用第三方库进行简单网页的爬取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83656" y="1362695"/>
            <a:ext cx="3726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安装配置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PyCharm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，学习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Python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基础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1" name="图片 10" descr="s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640205" y="1858010"/>
            <a:ext cx="7064375" cy="3943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14948" y="283279"/>
            <a:ext cx="658873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蒋瑞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/>
        </p:nvSpPr>
        <p:spPr>
          <a:xfrm>
            <a:off x="983656" y="1362695"/>
            <a:ext cx="3497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在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eclipse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上配置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Python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开发环境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1" name="图片 10" descr="s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76500" y="1730375"/>
            <a:ext cx="7239000" cy="39204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14948" y="283279"/>
            <a:ext cx="658873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蒋瑞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1"/>
          <p:cNvSpPr txBox="1"/>
          <p:nvPr/>
        </p:nvSpPr>
        <p:spPr>
          <a:xfrm>
            <a:off x="983656" y="6093296"/>
            <a:ext cx="70207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了解了几个比较常用的网页标记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83656" y="1362695"/>
            <a:ext cx="4297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了解网页的结构，为以后爬取网页做准备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1" name="图片 10" descr="s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3615" y="1849755"/>
            <a:ext cx="10058400" cy="41675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27648" y="250894"/>
            <a:ext cx="6588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邓景灏本周进度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1"/>
          <p:cNvSpPr txBox="1"/>
          <p:nvPr/>
        </p:nvSpPr>
        <p:spPr>
          <a:xfrm>
            <a:off x="983656" y="6093296"/>
            <a:ext cx="7020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b="1" dirty="0">
                <a:solidFill>
                  <a:srgbClr val="E7E6E6">
                    <a:lumMod val="10000"/>
                  </a:srgbClr>
                </a:solidFill>
                <a:latin typeface="+mn-ea"/>
              </a:rPr>
              <a:t>.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83656" y="1362695"/>
            <a:ext cx="954620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prstClr val="black"/>
                </a:solidFill>
                <a:latin typeface="+mn-ea"/>
              </a:rPr>
              <a:t>1.</a:t>
            </a:r>
            <a:r>
              <a:rPr lang="zh-CN" altLang="en-US" sz="2000" dirty="0">
                <a:solidFill>
                  <a:prstClr val="black"/>
                </a:solidFill>
                <a:latin typeface="+mn-ea"/>
              </a:rPr>
              <a:t>学习制作爬虫</a:t>
            </a:r>
            <a:r>
              <a:rPr lang="en-US" altLang="zh-CN" sz="2000" dirty="0">
                <a:solidFill>
                  <a:prstClr val="black"/>
                </a:solidFill>
                <a:latin typeface="+mn-ea"/>
              </a:rPr>
              <a:t>(</a:t>
            </a:r>
            <a:r>
              <a:rPr lang="zh-CN" altLang="en-US" sz="2000" dirty="0">
                <a:solidFill>
                  <a:prstClr val="black"/>
                </a:solidFill>
                <a:latin typeface="+mn-ea"/>
              </a:rPr>
              <a:t>没有经验</a:t>
            </a:r>
            <a:r>
              <a:rPr lang="en-US" altLang="zh-CN" sz="2000" dirty="0">
                <a:solidFill>
                  <a:prstClr val="black"/>
                </a:solidFill>
                <a:latin typeface="+mn-ea"/>
              </a:rPr>
              <a:t>)</a:t>
            </a:r>
            <a:endParaRPr lang="en-US" altLang="zh-CN" sz="2000" dirty="0">
              <a:solidFill>
                <a:prstClr val="black"/>
              </a:solidFill>
              <a:latin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先找了个教程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hlinkClick r:id="rId1"/>
              </a:rPr>
              <a:t>https://blog.csdn.net/qq_40946921/article/details/99684483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按照上面提示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dirty="0">
                <a:solidFill>
                  <a:prstClr val="black"/>
                </a:solidFill>
                <a:latin typeface="+mn-ea"/>
              </a:rPr>
              <a:t>大致步骤如下：</a:t>
            </a:r>
            <a:endParaRPr lang="en-US" altLang="zh-CN" sz="2000" dirty="0">
              <a:solidFill>
                <a:prstClr val="black"/>
              </a:solidFill>
              <a:latin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①找到获取评论的请求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F12-network-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先清空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-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打开评论</a:t>
            </a:r>
            <a:r>
              <a:rPr lang="en-US" altLang="zh-CN" sz="2000" dirty="0">
                <a:solidFill>
                  <a:prstClr val="black"/>
                </a:solidFill>
                <a:latin typeface="+mn-ea"/>
              </a:rPr>
              <a:t>-</a:t>
            </a:r>
            <a:r>
              <a:rPr lang="zh-CN" altLang="en-US" sz="2000" dirty="0">
                <a:solidFill>
                  <a:prstClr val="black"/>
                </a:solidFill>
                <a:latin typeface="+mn-ea"/>
              </a:rPr>
              <a:t>搜索评论关键词</a:t>
            </a:r>
            <a:r>
              <a:rPr lang="en-US" altLang="zh-CN" sz="2000" dirty="0">
                <a:solidFill>
                  <a:prstClr val="black"/>
                </a:solidFill>
                <a:latin typeface="+mn-ea"/>
              </a:rPr>
              <a:t>-</a:t>
            </a:r>
            <a:r>
              <a:rPr lang="zh-CN" altLang="en-US" sz="2000" dirty="0">
                <a:solidFill>
                  <a:prstClr val="black"/>
                </a:solidFill>
                <a:latin typeface="+mn-ea"/>
              </a:rPr>
              <a:t>找到请求</a:t>
            </a:r>
            <a:endParaRPr lang="en-US" altLang="zh-CN" sz="2000" dirty="0">
              <a:solidFill>
                <a:prstClr val="black"/>
              </a:solidFill>
              <a:latin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②模拟这个请求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dirty="0">
                <a:solidFill>
                  <a:prstClr val="black"/>
                </a:solidFill>
                <a:latin typeface="+mn-ea"/>
              </a:rPr>
              <a:t>直接复制粘贴</a:t>
            </a:r>
            <a:r>
              <a:rPr lang="en-US" altLang="zh-CN" sz="2000" dirty="0">
                <a:solidFill>
                  <a:prstClr val="black"/>
                </a:solidFill>
                <a:latin typeface="+mn-ea"/>
              </a:rPr>
              <a:t>headers</a:t>
            </a:r>
            <a:r>
              <a:rPr lang="zh-CN" altLang="en-US" sz="2000" dirty="0">
                <a:solidFill>
                  <a:prstClr val="black"/>
                </a:solidFill>
                <a:latin typeface="+mn-ea"/>
              </a:rPr>
              <a:t>和</a:t>
            </a:r>
            <a:r>
              <a:rPr lang="en-US" altLang="zh-CN" sz="2000" dirty="0">
                <a:solidFill>
                  <a:prstClr val="black"/>
                </a:solidFill>
                <a:latin typeface="+mn-ea"/>
              </a:rPr>
              <a:t>params</a:t>
            </a:r>
            <a:r>
              <a:rPr lang="zh-CN" altLang="en-US" sz="2000" dirty="0">
                <a:solidFill>
                  <a:prstClr val="black"/>
                </a:solidFill>
                <a:latin typeface="+mn-ea"/>
              </a:rPr>
              <a:t>（初学直接全复制，其实要精简，有很多无用参数）</a:t>
            </a:r>
            <a:endParaRPr lang="en-US" altLang="zh-CN" sz="2000" dirty="0">
              <a:solidFill>
                <a:prstClr val="black"/>
              </a:solidFill>
              <a:latin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③写代码（抄代码）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27648" y="250894"/>
            <a:ext cx="6588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3600" dirty="0">
                <a:solidFill>
                  <a:srgbClr val="E7E6E6">
                    <a:lumMod val="25000"/>
                  </a:srgbClr>
                </a:solidFill>
                <a:latin typeface="+mn-ea"/>
              </a:rPr>
              <a:t>邓景灏本周进度</a:t>
            </a:r>
            <a:endParaRPr lang="zh-CN" altLang="en-US" sz="3600" dirty="0">
              <a:solidFill>
                <a:srgbClr val="E7E6E6">
                  <a:lumMod val="25000"/>
                </a:srgbClr>
              </a:solidFill>
              <a:latin typeface="+mn-ea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1"/>
          <p:cNvSpPr txBox="1"/>
          <p:nvPr/>
        </p:nvSpPr>
        <p:spPr>
          <a:xfrm>
            <a:off x="983656" y="6093296"/>
            <a:ext cx="7020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rgbClr val="E7E6E6">
                    <a:lumMod val="10000"/>
                  </a:srgbClr>
                </a:solidFill>
                <a:latin typeface="+mn-ea"/>
              </a:rPr>
              <a:t>本周的最终代码，问题还有不少，解决的问题也不少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3656" y="840754"/>
            <a:ext cx="9370945" cy="52929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27648" y="250894"/>
            <a:ext cx="6588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3600" dirty="0">
                <a:solidFill>
                  <a:srgbClr val="E7E6E6">
                    <a:lumMod val="25000"/>
                  </a:srgbClr>
                </a:solidFill>
                <a:latin typeface="+mn-ea"/>
              </a:rPr>
              <a:t>邓景灏本周进度</a:t>
            </a:r>
            <a:endParaRPr lang="zh-CN" altLang="en-US" sz="3600" dirty="0">
              <a:solidFill>
                <a:srgbClr val="E7E6E6">
                  <a:lumMod val="25000"/>
                </a:srgbClr>
              </a:solidFill>
              <a:latin typeface="+mn-ea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1"/>
          <p:cNvSpPr txBox="1"/>
          <p:nvPr/>
        </p:nvSpPr>
        <p:spPr>
          <a:xfrm>
            <a:off x="983656" y="6093296"/>
            <a:ext cx="7020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rgbClr val="E7E6E6">
                    <a:lumMod val="10000"/>
                  </a:srgbClr>
                </a:solidFill>
                <a:latin typeface="+mn-ea"/>
              </a:rPr>
              <a:t>显然，还有一些标签，图片等没搞好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3656" y="1022748"/>
            <a:ext cx="9144783" cy="44576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27648" y="250894"/>
            <a:ext cx="6588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3600" dirty="0">
                <a:solidFill>
                  <a:srgbClr val="E7E6E6">
                    <a:lumMod val="25000"/>
                  </a:srgbClr>
                </a:solidFill>
                <a:latin typeface="+mn-ea"/>
              </a:rPr>
              <a:t>邓景灏本周进度</a:t>
            </a:r>
            <a:endParaRPr lang="zh-CN" altLang="en-US" sz="3600" dirty="0">
              <a:solidFill>
                <a:srgbClr val="E7E6E6">
                  <a:lumMod val="25000"/>
                </a:srgbClr>
              </a:solidFill>
              <a:latin typeface="+mn-ea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1"/>
          <p:cNvSpPr txBox="1"/>
          <p:nvPr/>
        </p:nvSpPr>
        <p:spPr>
          <a:xfrm>
            <a:off x="983656" y="6093296"/>
            <a:ext cx="7020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rgbClr val="E7E6E6">
                    <a:lumMod val="10000"/>
                  </a:srgbClr>
                </a:solidFill>
                <a:latin typeface="+mn-ea"/>
              </a:rPr>
              <a:t>显然，还有一些标签，图片等没搞好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9562" y="-749"/>
            <a:ext cx="920062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27648" y="250894"/>
            <a:ext cx="6588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3600" dirty="0">
                <a:solidFill>
                  <a:srgbClr val="E7E6E6">
                    <a:lumMod val="25000"/>
                  </a:srgbClr>
                </a:solidFill>
                <a:latin typeface="+mn-ea"/>
              </a:rPr>
              <a:t>邓景灏本周进度</a:t>
            </a:r>
            <a:endParaRPr lang="zh-CN" altLang="en-US" sz="3600" dirty="0">
              <a:solidFill>
                <a:srgbClr val="E7E6E6">
                  <a:lumMod val="25000"/>
                </a:srgbClr>
              </a:solidFill>
              <a:latin typeface="+mn-ea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1"/>
          <p:cNvSpPr txBox="1"/>
          <p:nvPr/>
        </p:nvSpPr>
        <p:spPr>
          <a:xfrm>
            <a:off x="983656" y="6093296"/>
            <a:ext cx="7020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.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83656" y="1362695"/>
            <a:ext cx="54938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待解决的问题：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prstClr val="black"/>
                </a:solidFill>
                <a:latin typeface="+mn-ea"/>
              </a:rPr>
              <a:t>爬取的评论带有标签的符号，也有一些是图片的标签</a:t>
            </a:r>
            <a:endParaRPr lang="en-US" altLang="zh-CN" dirty="0">
              <a:solidFill>
                <a:prstClr val="black"/>
              </a:solidFill>
              <a:latin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prstClr val="black"/>
                </a:solidFill>
                <a:latin typeface="+mn-ea"/>
              </a:rPr>
              <a:t>已实现：</a:t>
            </a:r>
            <a:endParaRPr lang="en-US" altLang="zh-CN" dirty="0">
              <a:solidFill>
                <a:prstClr val="black"/>
              </a:solidFill>
              <a:latin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prstClr val="black"/>
                </a:solidFill>
                <a:latin typeface="+mn-ea"/>
              </a:rPr>
              <a:t>指定股票的代码即可爬评论，可按时间或者热度筛选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EE1C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EE1C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F89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FED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8BC7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289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006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2D3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BD1A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843719" y="34747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5843719" y="3321058"/>
            <a:ext cx="215770" cy="215770"/>
          </a:xfrm>
          <a:prstGeom prst="ellipse">
            <a:avLst/>
          </a:prstGeom>
          <a:solidFill>
            <a:srgbClr val="F26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36" name="Oval 34_1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6300919" y="39319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6300919" y="39319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6300919" y="39319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6605719" y="41287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6758119" y="42811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6924092" y="4257092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6996100" y="4221088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7032104" y="4113076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6571709" y="3174631"/>
            <a:ext cx="215770" cy="21577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6605719" y="41287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7045677" y="4224663"/>
            <a:ext cx="215770" cy="21577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6300919" y="39319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6414340" y="4045370"/>
            <a:ext cx="293728" cy="29372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6605719" y="41287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6758119" y="42811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6879704" y="4248708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BD1A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6580093" y="3219019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289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6148519" y="3779549"/>
            <a:ext cx="215770" cy="21577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6300919" y="3931949"/>
            <a:ext cx="215770" cy="21577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6605719" y="4128737"/>
            <a:ext cx="215770" cy="2157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6758119" y="4281137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6879704" y="4248708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7032104" y="4401108"/>
            <a:ext cx="215770" cy="215770"/>
          </a:xfrm>
          <a:prstGeom prst="ellipse">
            <a:avLst/>
          </a:prstGeom>
          <a:solidFill>
            <a:srgbClr val="F26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6610908" y="3691880"/>
            <a:ext cx="215770" cy="215770"/>
          </a:xfrm>
          <a:prstGeom prst="ellipse">
            <a:avLst/>
          </a:prstGeom>
          <a:solidFill>
            <a:srgbClr val="289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6763308" y="3844280"/>
            <a:ext cx="215770" cy="215770"/>
          </a:xfrm>
          <a:prstGeom prst="ellipse">
            <a:avLst/>
          </a:prstGeom>
          <a:solidFill>
            <a:srgbClr val="652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6915708" y="3996680"/>
            <a:ext cx="215770" cy="21577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7068108" y="4041068"/>
            <a:ext cx="215770" cy="215770"/>
          </a:xfrm>
          <a:prstGeom prst="ellipse">
            <a:avLst/>
          </a:prstGeom>
          <a:solidFill>
            <a:srgbClr val="F26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7220508" y="4193468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7342093" y="4161039"/>
            <a:ext cx="215770" cy="21577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6453319" y="4084349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6605719" y="4128737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996119" y="3627149"/>
            <a:ext cx="215770" cy="215770"/>
          </a:xfrm>
          <a:prstGeom prst="ellipse">
            <a:avLst/>
          </a:prstGeom>
          <a:solidFill>
            <a:srgbClr val="F895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6564052" y="4041068"/>
            <a:ext cx="215770" cy="215770"/>
          </a:xfrm>
          <a:prstGeom prst="ellipse">
            <a:avLst/>
          </a:prstGeom>
          <a:solidFill>
            <a:srgbClr val="289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6347774" y="3860794"/>
            <a:ext cx="144270" cy="144270"/>
          </a:xfrm>
          <a:prstGeom prst="ellipse">
            <a:avLst/>
          </a:prstGeom>
          <a:solidFill>
            <a:srgbClr val="F26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6059996" y="3609020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5807968" y="3392996"/>
            <a:ext cx="215770" cy="21577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5960368" y="3545396"/>
            <a:ext cx="215770" cy="215770"/>
          </a:xfrm>
          <a:prstGeom prst="ellipse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6112768" y="3697796"/>
            <a:ext cx="215770" cy="215770"/>
          </a:xfrm>
          <a:prstGeom prst="ellipse">
            <a:avLst/>
          </a:prstGeom>
          <a:solidFill>
            <a:srgbClr val="ED0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6265168" y="3850196"/>
            <a:ext cx="215770" cy="215770"/>
          </a:xfrm>
          <a:prstGeom prst="ellipse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417568" y="4002596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6569968" y="4046984"/>
            <a:ext cx="215770" cy="215770"/>
          </a:xfrm>
          <a:prstGeom prst="ellipse">
            <a:avLst/>
          </a:prstGeom>
          <a:solidFill>
            <a:srgbClr val="006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6722368" y="4199384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6924092" y="4401108"/>
            <a:ext cx="117122" cy="11712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7027168" y="4504184"/>
            <a:ext cx="215770" cy="215770"/>
          </a:xfrm>
          <a:prstGeom prst="ellipse">
            <a:avLst/>
          </a:prstGeom>
          <a:solidFill>
            <a:srgbClr val="2D3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6760586" y="4013194"/>
            <a:ext cx="127502" cy="127502"/>
          </a:xfrm>
          <a:prstGeom prst="ellipse">
            <a:avLst/>
          </a:prstGeom>
          <a:solidFill>
            <a:srgbClr val="BD1A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6004502" y="3589530"/>
            <a:ext cx="127502" cy="127502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 Black" panose="020B0A04020102020204" pitchFamily="34" charset="0"/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6165286" y="3750314"/>
            <a:ext cx="110734" cy="110734"/>
          </a:xfrm>
          <a:prstGeom prst="ellipse">
            <a:avLst/>
          </a:prstGeom>
          <a:solidFill>
            <a:srgbClr val="006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6569968" y="4154996"/>
            <a:ext cx="215770" cy="215770"/>
          </a:xfrm>
          <a:prstGeom prst="ellipse">
            <a:avLst/>
          </a:prstGeom>
          <a:solidFill>
            <a:srgbClr val="2D3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152" name="椭圆 151"/>
          <p:cNvSpPr/>
          <p:nvPr/>
        </p:nvSpPr>
        <p:spPr>
          <a:xfrm>
            <a:off x="7284132" y="4257092"/>
            <a:ext cx="88522" cy="88522"/>
          </a:xfrm>
          <a:prstGeom prst="ellipse">
            <a:avLst/>
          </a:prstGeom>
          <a:solidFill>
            <a:srgbClr val="F26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153" name="椭圆 152"/>
          <p:cNvSpPr/>
          <p:nvPr/>
        </p:nvSpPr>
        <p:spPr>
          <a:xfrm>
            <a:off x="7372908" y="4345868"/>
            <a:ext cx="215770" cy="21577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154" name="椭圆 153"/>
          <p:cNvSpPr/>
          <p:nvPr/>
        </p:nvSpPr>
        <p:spPr>
          <a:xfrm>
            <a:off x="7550206" y="4523166"/>
            <a:ext cx="165974" cy="16597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155" name="椭圆 154"/>
          <p:cNvSpPr/>
          <p:nvPr/>
        </p:nvSpPr>
        <p:spPr>
          <a:xfrm>
            <a:off x="6605719" y="4236749"/>
            <a:ext cx="215770" cy="215770"/>
          </a:xfrm>
          <a:prstGeom prst="ellipse">
            <a:avLst/>
          </a:prstGeom>
          <a:solidFill>
            <a:srgbClr val="66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156" name="椭圆 155"/>
          <p:cNvSpPr/>
          <p:nvPr/>
        </p:nvSpPr>
        <p:spPr>
          <a:xfrm>
            <a:off x="7068108" y="4149080"/>
            <a:ext cx="215770" cy="215770"/>
          </a:xfrm>
          <a:prstGeom prst="ellipse">
            <a:avLst/>
          </a:prstGeom>
          <a:solidFill>
            <a:srgbClr val="0173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grpSp>
        <p:nvGrpSpPr>
          <p:cNvPr id="7" name="阴影条_1"/>
          <p:cNvGrpSpPr/>
          <p:nvPr/>
        </p:nvGrpSpPr>
        <p:grpSpPr>
          <a:xfrm flipV="1">
            <a:off x="983656" y="2225277"/>
            <a:ext cx="10224687" cy="87711"/>
            <a:chOff x="983656" y="3753036"/>
            <a:chExt cx="10224687" cy="87711"/>
          </a:xfrm>
        </p:grpSpPr>
        <p:sp>
          <p:nvSpPr>
            <p:cNvPr id="8" name="任意多边形 7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 Black" panose="020B0A04020102020204" pitchFamily="34" charset="0"/>
              </a:endParaRPr>
            </a:p>
          </p:txBody>
        </p:sp>
        <p:cxnSp>
          <p:nvCxnSpPr>
            <p:cNvPr id="9" name="直接连接符 8"/>
            <p:cNvCxnSpPr>
              <a:stCxn id="8" idx="0"/>
              <a:endCxn id="8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阴影条"/>
          <p:cNvGrpSpPr/>
          <p:nvPr/>
        </p:nvGrpSpPr>
        <p:grpSpPr>
          <a:xfrm>
            <a:off x="983656" y="4761419"/>
            <a:ext cx="10224687" cy="87711"/>
            <a:chOff x="983656" y="3753036"/>
            <a:chExt cx="10224687" cy="87711"/>
          </a:xfrm>
        </p:grpSpPr>
        <p:sp>
          <p:nvSpPr>
            <p:cNvPr id="11" name="任意多边形 10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 Black" panose="020B0A04020102020204" pitchFamily="34" charset="0"/>
              </a:endParaRPr>
            </a:p>
          </p:txBody>
        </p:sp>
        <p:cxnSp>
          <p:nvCxnSpPr>
            <p:cNvPr id="12" name="直接连接符 11"/>
            <p:cNvCxnSpPr>
              <a:stCxn id="11" idx="0"/>
              <a:endCxn id="11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9" name="box1"/>
          <p:cNvSpPr/>
          <p:nvPr/>
        </p:nvSpPr>
        <p:spPr>
          <a:xfrm>
            <a:off x="-11324" y="2312988"/>
            <a:ext cx="12192000" cy="2448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 Black" panose="020B0A040201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243572" y="2888940"/>
            <a:ext cx="8244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  <a:ea typeface="Roboto Th" pitchFamily="2" charset="0"/>
              </a:rPr>
              <a:t>THANK YOU</a:t>
            </a:r>
            <a:endParaRPr lang="zh-CN" altLang="en-US" sz="7200" dirty="0">
              <a:solidFill>
                <a:schemeClr val="tx1">
                  <a:lumMod val="85000"/>
                  <a:lumOff val="15000"/>
                </a:schemeClr>
              </a:solidFill>
              <a:latin typeface="Arial Black" panose="020B0A04020102020204" pitchFamily="34" charset="0"/>
              <a:ea typeface="汉仪家书简" panose="0201060900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660396" y="18448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23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animMotion origin="layout" path="M -1.04167E-6 0 L -0.46953 -0.7453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77" y="-372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2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25 0.01181 L 0.4155 -0.76597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37" y="-3888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2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 0.0007 L 0.64675 0.87292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188" y="4361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accel="23000" fill="hold" grpId="0" nodeType="withEffect">
                                  <p:stCondLst>
                                    <p:cond delay="130"/>
                                  </p:stCondLst>
                                  <p:childTnLst>
                                    <p:animMotion origin="layout" path="M 0.003 0.0007 L -0.0095 0.900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" y="4500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accel="23000" fill="hold" grpId="0" nodeType="withEffect">
                                  <p:stCondLst>
                                    <p:cond delay="80"/>
                                  </p:stCondLst>
                                  <p:childTnLst>
                                    <p:animMotion origin="layout" path="M -0.00013 0.0007 L -0.36888 0.74514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38" y="3722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accel="23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00925 -0.01041 L -0.17825 -0.81597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75" y="-4027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accel="23000" fill="hold" grpId="0" nodeType="withEffect">
                                  <p:stCondLst>
                                    <p:cond delay="120"/>
                                  </p:stCondLst>
                                  <p:childTnLst>
                                    <p:animMotion origin="layout" path="M -0.00013 -0.00486 L -0.18594 0.82801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97" y="4164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accel="23000" fill="hold" grpId="0" nodeType="withEffect">
                                  <p:stCondLst>
                                    <p:cond delay="140"/>
                                  </p:stCondLst>
                                  <p:childTnLst>
                                    <p:animMotion origin="layout" path="M 0.003 -0.01041 L -0.3543 -0.83611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65" y="-4129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accel="23000" fill="hold" grpId="0" nodeType="withEffect">
                                  <p:stCondLst>
                                    <p:cond delay="180"/>
                                  </p:stCondLst>
                                  <p:childTnLst>
                                    <p:animMotion origin="layout" path="M -0.00013 -0.03264 L 0.20925 0.82292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4277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accel="23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79167E-6 -2.22222E-6 L 0.32096 0.6055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599" y="2902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accel="23000" fill="hold" grpId="0" nodeType="withEffect">
                                  <p:stCondLst>
                                    <p:cond delay="240"/>
                                  </p:stCondLst>
                                  <p:childTnLst>
                                    <p:animMotion origin="layout" path="M 0.01237 -0.01597 L 0.37513 -1.00949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138" y="-4967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accel="23000" fill="hold" grpId="0" nodeType="withEffect">
                                  <p:stCondLst>
                                    <p:cond delay="270"/>
                                  </p:stCondLst>
                                  <p:childTnLst>
                                    <p:animMotion origin="layout" path="M 0.00925 -0.02708 L -0.56107 0.74931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16" y="3881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accel="23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1.04167E-6 -3.7037E-6 L 0.14688 -0.87222 L 0.32813 -1.07777 " pathEditMode="relative" rAng="0" ptsTypes="AAA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06" y="-53889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0" presetClass="path" presetSubtype="0" repeatCount="indefinite" accel="2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325 0.0118 L 0.36263 -0.8794 " pathEditMode="relative" rAng="0" ptsTypes="AA">
                                      <p:cBhvr>
                                        <p:cTn id="7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94" y="-44560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0" presetClass="path" presetSubtype="0" repeatCount="indefinite" accel="23000" fill="hold" grpId="0" nodeType="withEffect">
                                  <p:stCondLst>
                                    <p:cond delay="330"/>
                                  </p:stCondLst>
                                  <p:childTnLst>
                                    <p:animMotion origin="layout" path="M -0.00325 0.0118 L -0.05677 -0.89514 " pathEditMode="relative" rAng="0" ptsTypes="AA">
                                      <p:cBhvr>
                                        <p:cTn id="8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82" y="-45347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0" presetClass="path" presetSubtype="0" repeatCount="indefinite" accel="23000" fill="hold" grpId="0" nodeType="withEffect">
                                  <p:stCondLst>
                                    <p:cond delay="360"/>
                                  </p:stCondLst>
                                  <p:childTnLst>
                                    <p:animMotion origin="layout" path="M 4.79167E-6 -4.07407E-6 L -0.13424 0.78356 " pathEditMode="relative" rAng="0" ptsTypes="AA">
                                      <p:cBhvr>
                                        <p:cTn id="8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11" y="42245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0" presetClass="path" presetSubtype="0" repeatCount="indefinite" accel="23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4.79167E-6 -4.07407E-6 L 0.07774 0.84537 " pathEditMode="relative" rAng="0" ptsTypes="AA">
                                      <p:cBhvr>
                                        <p:cTn id="9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13" y="46458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ntr" presetSubtype="0" repeatCount="indefinite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0" presetClass="path" presetSubtype="0" repeatCount="indefinite" accel="23000" fill="hold" grpId="0" nodeType="withEffect">
                                  <p:stCondLst>
                                    <p:cond delay="460"/>
                                  </p:stCondLst>
                                  <p:childTnLst>
                                    <p:animMotion origin="layout" path="M -0.00325 0.0118 L -0.29075 0.73102 " pathEditMode="relative" rAng="0" ptsTypes="AA">
                                      <p:cBhvr>
                                        <p:cTn id="9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75" y="35949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0" presetClass="entr" presetSubtype="0" repeatCount="indefinite" fill="hold" grpId="1" nodeType="withEffect">
                                  <p:stCondLst>
                                    <p:cond delay="46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0" presetClass="path" presetSubtype="0" repeatCount="indefinite" accel="23000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animMotion origin="layout" path="M -0.00325 0.0118 L 0.01341 0.87801 " pathEditMode="relative" rAng="0" ptsTypes="AA">
                                      <p:cBhvr>
                                        <p:cTn id="10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3" y="4331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ntr" presetSubtype="0" repeatCount="indefinite" fill="hold" grpId="1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0" presetClass="path" presetSubtype="0" repeatCount="indefinite" accel="23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325 0.0118 L -0.24049 -0.84908 " pathEditMode="relative" rAng="0" ptsTypes="AA">
                                      <p:cBhvr>
                                        <p:cTn id="10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62" y="-43056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10" presetClass="entr" presetSubtype="0" repeatCount="indefinite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0" presetClass="path" presetSubtype="0" repeatCount="indefinite" accel="23000" fill="hold" grpId="0" nodeType="withEffect">
                                  <p:stCondLst>
                                    <p:cond delay="480"/>
                                  </p:stCondLst>
                                  <p:childTnLst>
                                    <p:animMotion origin="layout" path="M -0.00325 0.01181 L -0.00495 -0.91852 " pathEditMode="relative" rAng="0" ptsTypes="AA">
                                      <p:cBhvr>
                                        <p:cTn id="11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-46528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0" presetClass="entr" presetSubtype="0" repeatCount="indefinite" fill="hold" grpId="1" nodeType="withEffect">
                                  <p:stCondLst>
                                    <p:cond delay="48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0" presetClass="path" presetSubtype="0" repeatCount="indefinite" accel="23000" fill="hold" grpId="0" nodeType="withEffect">
                                  <p:stCondLst>
                                    <p:cond delay="480"/>
                                  </p:stCondLst>
                                  <p:childTnLst>
                                    <p:animMotion origin="layout" path="M -0.00325 0.0118 L 0.08138 -0.98033 " pathEditMode="relative" rAng="0" ptsTypes="AA">
                                      <p:cBhvr>
                                        <p:cTn id="11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32" y="-49606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10" presetClass="entr" presetSubtype="0" repeatCount="indefinite" fill="hold" grpId="1" nodeType="withEffect">
                                  <p:stCondLst>
                                    <p:cond delay="48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0" presetClass="path" presetSubtype="0" repeatCount="indefinite" accel="2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04167E-6 -3.7037E-7 L 0.06888 -1.14444 " pathEditMode="relative" rAng="0" ptsTypes="AA">
                                      <p:cBhvr>
                                        <p:cTn id="12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8" y="-57222"/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10" presetClass="entr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0" presetClass="path" presetSubtype="0" repeatCount="indefinite" accel="23000" fill="hold" grpId="0" nodeType="withEffect">
                                  <p:stCondLst>
                                    <p:cond delay="420"/>
                                  </p:stCondLst>
                                  <p:childTnLst>
                                    <p:animMotion origin="layout" path="M -0.00325 0.01181 L 0.16563 -0.99861 " pathEditMode="relative" rAng="0" ptsTypes="AA">
                                      <p:cBhvr>
                                        <p:cTn id="12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38" y="-50532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10" presetClass="entr" presetSubtype="0" repeatCount="indefinite" fill="hold" grpId="1" nodeType="withEffect">
                                  <p:stCondLst>
                                    <p:cond delay="42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0" presetClass="path" presetSubtype="0" repeatCount="indefinite" accel="2300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animMotion origin="layout" path="M -0.00325 0.01181 L 0.12656 -1.03657 " pathEditMode="relative" rAng="0" ptsTypes="AA">
                                      <p:cBhvr>
                                        <p:cTn id="13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84" y="-52431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0" presetClass="entr" presetSubtype="0" repeatCount="indefinite" fill="hold" grpId="1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0" presetClass="path" presetSubtype="0" repeatCount="indefinite" accel="23000" fill="hold" grpId="0" nodeType="withEffect">
                                  <p:stCondLst>
                                    <p:cond delay="570"/>
                                  </p:stCondLst>
                                  <p:childTnLst>
                                    <p:animMotion origin="layout" path="M -0.00325 0.0118 L -0.20495 -1.09561 " pathEditMode="relative" rAng="0" ptsTypes="AA">
                                      <p:cBhvr>
                                        <p:cTn id="13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091" y="-55370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10" presetClass="entr" presetSubtype="0" repeatCount="indefinite" fill="hold" grpId="1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0" presetClass="path" presetSubtype="0" repeatCount="indefinite" accel="23000" fill="hold" grpId="0" nodeType="withEffect">
                                  <p:stCondLst>
                                    <p:cond delay="580"/>
                                  </p:stCondLst>
                                  <p:childTnLst>
                                    <p:animMotion origin="layout" path="M -0.00325 0.01181 L -0.3651 -0.98125 " pathEditMode="relative" rAng="0" ptsTypes="AA">
                                      <p:cBhvr>
                                        <p:cTn id="14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99" y="-49653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0" presetClass="entr" presetSubtype="0" repeatCount="indefinite" fill="hold" grpId="1" nodeType="withEffect">
                                  <p:stCondLst>
                                    <p:cond delay="58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0" presetClass="path" presetSubtype="0" repeatCount="indefinite" accel="23000" fill="hold" grpId="0" nodeType="withEffect">
                                  <p:stCondLst>
                                    <p:cond delay="590"/>
                                  </p:stCondLst>
                                  <p:childTnLst>
                                    <p:animMotion origin="layout" path="M -0.00325 0.01181 L -0.25052 -1.08218 " pathEditMode="relative" rAng="0" ptsTypes="AA">
                                      <p:cBhvr>
                                        <p:cTn id="14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370" y="-54699"/>
                                    </p:animMotion>
                                  </p:childTnLst>
                                </p:cTn>
                              </p:par>
                              <p:par>
                                <p:cTn id="148" presetID="10" presetClass="entr" presetSubtype="0" repeatCount="indefinite" fill="hold" grpId="1" nodeType="withEffect">
                                  <p:stCondLst>
                                    <p:cond delay="59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0" presetClass="path" presetSubtype="0" repeatCount="indefinite" accel="23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326 0.0118 L -0.1892 -1.14653 " pathEditMode="relative" rAng="0" ptsTypes="AA">
                                      <p:cBhvr>
                                        <p:cTn id="15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97" y="-57917"/>
                                    </p:animMotion>
                                  </p:childTnLst>
                                </p:cTn>
                              </p:par>
                              <p:par>
                                <p:cTn id="153" presetID="10" presetClass="entr" presetSubtype="0" repeatCount="indefinite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0" presetClass="path" presetSubtype="0" repeatCount="indefinite" accel="23000" fill="hold" grpId="0" nodeType="withEffect">
                                  <p:stCondLst>
                                    <p:cond delay="620"/>
                                  </p:stCondLst>
                                  <p:childTnLst>
                                    <p:animMotion origin="layout" path="M -0.09245 -0.17106 L -0.1892 -1.14652 " pathEditMode="relative" rAng="0" ptsTypes="AA">
                                      <p:cBhvr>
                                        <p:cTn id="15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44" y="-48773"/>
                                    </p:animMotion>
                                  </p:childTnLst>
                                </p:cTn>
                              </p:par>
                              <p:par>
                                <p:cTn id="158" presetID="10" presetClass="entr" presetSubtype="0" repeatCount="indefinite" fill="hold" grpId="1" nodeType="withEffect">
                                  <p:stCondLst>
                                    <p:cond delay="62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0" presetClass="path" presetSubtype="0" repeatCount="indefinite" accel="23000" fill="hold" grpId="0" nodeType="withEffect">
                                  <p:stCondLst>
                                    <p:cond delay="680"/>
                                  </p:stCondLst>
                                  <p:childTnLst>
                                    <p:animMotion origin="layout" path="M -1.04167E-6 -2.59259E-6 L -0.24492 -1.03541 " pathEditMode="relative" rAng="0" ptsTypes="AA">
                                      <p:cBhvr>
                                        <p:cTn id="16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53" y="-51782"/>
                                    </p:animMotion>
                                  </p:childTnLst>
                                </p:cTn>
                              </p:par>
                              <p:par>
                                <p:cTn id="163" presetID="10" presetClass="entr" presetSubtype="0" repeatCount="indefinite" fill="hold" grpId="1" nodeType="withEffect">
                                  <p:stCondLst>
                                    <p:cond delay="68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0" presetClass="path" presetSubtype="0" repeatCount="indefinite" accel="23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1.04167E-6 -4.07407E-6 L -0.3194 -1.09421 " pathEditMode="relative" rAng="0" ptsTypes="AA">
                                      <p:cBhvr>
                                        <p:cTn id="16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977" y="-54722"/>
                                    </p:animMotion>
                                  </p:childTnLst>
                                </p:cTn>
                              </p:par>
                              <p:par>
                                <p:cTn id="168" presetID="10" presetClass="entr" presetSubtype="0" repeatCount="indefinite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0" presetClass="path" presetSubtype="0" repeatCount="indefinite" accel="2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25E-6 -2.96296E-6 L -0.41706 -1.07754 " pathEditMode="relative" rAng="0" ptsTypes="AA">
                                      <p:cBhvr>
                                        <p:cTn id="17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59" y="-53889"/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10" presetClass="entr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0" presetClass="path" presetSubtype="0" repeatCount="indefinite" accel="23000" fill="hold" grpId="0" nodeType="withEffect">
                                  <p:stCondLst>
                                    <p:cond delay="780"/>
                                  </p:stCondLst>
                                  <p:childTnLst>
                                    <p:animMotion origin="layout" path="M -0.00325 0.01181 L -0.4332 -0.81875 " pathEditMode="relative" rAng="0" ptsTypes="AA">
                                      <p:cBhvr>
                                        <p:cTn id="17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497" y="-41528"/>
                                    </p:animMotion>
                                  </p:childTnLst>
                                </p:cTn>
                              </p:par>
                              <p:par>
                                <p:cTn id="178" presetID="10" presetClass="entr" presetSubtype="0" repeatCount="indefinite" fill="hold" grpId="1" nodeType="withEffect">
                                  <p:stCondLst>
                                    <p:cond delay="78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0" presetClass="path" presetSubtype="0" repeatCount="indefinite" accel="23000" fill="hold" grpId="0" nodeType="withEffect">
                                  <p:stCondLst>
                                    <p:cond delay="790"/>
                                  </p:stCondLst>
                                  <p:childTnLst>
                                    <p:animMotion origin="layout" path="M 4.79167E-6 -4.07407E-6 L -0.04114 -1.12986 " pathEditMode="relative" rAng="0" ptsTypes="AA">
                                      <p:cBhvr>
                                        <p:cTn id="18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181"/>
                                    </p:animMotion>
                                  </p:childTnLst>
                                </p:cTn>
                              </p:par>
                              <p:par>
                                <p:cTn id="183" presetID="10" presetClass="entr" presetSubtype="0" repeatCount="indefinite" fill="hold" grpId="1" nodeType="withEffect">
                                  <p:stCondLst>
                                    <p:cond delay="79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0" presetClass="path" presetSubtype="0" repeatCount="indefinite" accel="23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325 0.01181 L 0.23425 -0.9868 " pathEditMode="relative" rAng="0" ptsTypes="AA">
                                      <p:cBhvr>
                                        <p:cTn id="18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75" y="-49931"/>
                                    </p:animMotion>
                                  </p:childTnLst>
                                </p:cTn>
                              </p:par>
                              <p:par>
                                <p:cTn id="188" presetID="10" presetClass="entr" presetSubtype="0" repeatCount="indefinite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0" presetClass="path" presetSubtype="0" repeatCount="indefinite" accel="23000" fill="hold" grpId="0" nodeType="withEffect">
                                  <p:stCondLst>
                                    <p:cond delay="820"/>
                                  </p:stCondLst>
                                  <p:childTnLst>
                                    <p:animMotion origin="layout" path="M -0.00325 0.01181 L 0.15313 -1.1993 " pathEditMode="relative" rAng="0" ptsTypes="AA">
                                      <p:cBhvr>
                                        <p:cTn id="19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3" y="-60556"/>
                                    </p:animMotion>
                                  </p:childTnLst>
                                </p:cTn>
                              </p:par>
                              <p:par>
                                <p:cTn id="193" presetID="10" presetClass="entr" presetSubtype="0" repeatCount="indefinite" fill="hold" grpId="1" nodeType="withEffect">
                                  <p:stCondLst>
                                    <p:cond delay="82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0" presetClass="path" presetSubtype="0" repeatCount="indefinite" accel="23000" fill="hold" grpId="0" nodeType="withEffect">
                                  <p:stCondLst>
                                    <p:cond delay="840"/>
                                  </p:stCondLst>
                                  <p:childTnLst>
                                    <p:animMotion origin="layout" path="M -0.00325 0.0118 L 0.19675 0.71041 " pathEditMode="relative" rAng="0" ptsTypes="AA">
                                      <p:cBhvr>
                                        <p:cTn id="19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00" y="34931"/>
                                    </p:animMotion>
                                  </p:childTnLst>
                                </p:cTn>
                              </p:par>
                              <p:par>
                                <p:cTn id="198" presetID="10" presetClass="entr" presetSubtype="0" repeatCount="indefinite" fill="hold" grpId="1" nodeType="withEffect">
                                  <p:stCondLst>
                                    <p:cond delay="84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0" presetClass="path" presetSubtype="0" repeatCount="indefinite" accel="23000" fill="hold" grpId="0" nodeType="withEffect">
                                  <p:stCondLst>
                                    <p:cond delay="840"/>
                                  </p:stCondLst>
                                  <p:childTnLst>
                                    <p:animMotion origin="layout" path="M 2.91667E-6 4.81481E-6 L 0.17239 0.77754 " pathEditMode="relative" rAng="0" ptsTypes="AA">
                                      <p:cBhvr>
                                        <p:cTn id="20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20" y="38866"/>
                                    </p:animMotion>
                                  </p:childTnLst>
                                </p:cTn>
                              </p:par>
                              <p:par>
                                <p:cTn id="203" presetID="10" presetClass="entr" presetSubtype="0" repeatCount="indefinite" fill="hold" grpId="1" nodeType="withEffect">
                                  <p:stCondLst>
                                    <p:cond delay="84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0" presetClass="path" presetSubtype="0" repeatCount="indefinite" accel="2300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animMotion origin="layout" path="M -1.04167E-6 -2.59259E-6 L 0.10951 -1.16134 " pathEditMode="relative" rAng="0" ptsTypes="AA">
                                      <p:cBhvr>
                                        <p:cTn id="207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69" y="-58079"/>
                                    </p:animMotion>
                                  </p:childTnLst>
                                </p:cTn>
                              </p:par>
                              <p:par>
                                <p:cTn id="208" presetID="10" presetClass="entr" presetSubtype="0" repeatCount="indefinite" fill="hold" grpId="1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0" presetClass="path" presetSubtype="0" repeatCount="indefinite" accel="23000" fill="hold" grpId="0" nodeType="withEffect">
                                  <p:stCondLst>
                                    <p:cond delay="860"/>
                                  </p:stCondLst>
                                  <p:childTnLst>
                                    <p:animMotion origin="layout" path="M -1.04167E-6 -2.59259E-6 L 0.01498 -1.1875 " pathEditMode="relative" rAng="0" ptsTypes="AA">
                                      <p:cBhvr>
                                        <p:cTn id="21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2" y="-59375"/>
                                    </p:animMotion>
                                  </p:childTnLst>
                                </p:cTn>
                              </p:par>
                              <p:par>
                                <p:cTn id="213" presetID="10" presetClass="entr" presetSubtype="0" repeatCount="indefinite" fill="hold" grpId="1" nodeType="withEffect">
                                  <p:stCondLst>
                                    <p:cond delay="86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0" presetClass="path" presetSubtype="0" repeatCount="indefinite" accel="23000" fill="hold" grpId="0" nodeType="withEffect">
                                  <p:stCondLst>
                                    <p:cond delay="880"/>
                                  </p:stCondLst>
                                  <p:childTnLst>
                                    <p:animMotion origin="layout" path="M 2.29167E-6 4.81481E-6 L -0.1513 -1.21389 " pathEditMode="relative" rAng="0" ptsTypes="AA">
                                      <p:cBhvr>
                                        <p:cTn id="21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65" y="-60694"/>
                                    </p:animMotion>
                                  </p:childTnLst>
                                </p:cTn>
                              </p:par>
                              <p:par>
                                <p:cTn id="218" presetID="10" presetClass="entr" presetSubtype="0" repeatCount="indefinite" fill="hold" grpId="1" nodeType="withEffect">
                                  <p:stCondLst>
                                    <p:cond delay="88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0" presetClass="path" presetSubtype="0" repeatCount="indefinite" accel="2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013 -0.03264 L 0.31237 0.78472 " pathEditMode="relative" rAng="0" ptsTypes="AA">
                                      <p:cBhvr>
                                        <p:cTn id="22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25" y="40856"/>
                                    </p:animMotion>
                                  </p:childTnLst>
                                </p:cTn>
                              </p:par>
                              <p:par>
                                <p:cTn id="226" presetID="10" presetClass="entr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0" presetClass="path" presetSubtype="0" repeatCount="indefinite" accel="2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013 -0.00487 L -0.1513 0.87939 " pathEditMode="relative" rAng="0" ptsTypes="AA">
                                      <p:cBhvr>
                                        <p:cTn id="23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65" y="44213"/>
                                    </p:animMotion>
                                  </p:childTnLst>
                                </p:cTn>
                              </p:par>
                              <p:par>
                                <p:cTn id="231" presetID="10" presetClass="entr" presetSubtype="0" repeatCount="indefinite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0" presetClass="path" presetSubtype="0" repeatCount="indefinite" accel="23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13 -0.00486 L -0.08112 0.92523 " pathEditMode="relative" rAng="0" ptsTypes="AA">
                                      <p:cBhvr>
                                        <p:cTn id="23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49" y="46505"/>
                                    </p:animMotion>
                                  </p:childTnLst>
                                </p:cTn>
                              </p:par>
                              <p:par>
                                <p:cTn id="236" presetID="10" presetClass="entr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0" presetClass="path" presetSubtype="0" repeatCount="indefinite" accel="2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13 -0.00486 L -0.38008 0.75602 " pathEditMode="relative" rAng="0" ptsTypes="AA">
                                      <p:cBhvr>
                                        <p:cTn id="24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97" y="38032"/>
                                    </p:animMotion>
                                  </p:childTnLst>
                                </p:cTn>
                              </p:par>
                              <p:par>
                                <p:cTn id="241" presetID="10" presetClass="entr" presetSubtype="0" repeatCount="indefinite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0" presetClass="path" presetSubtype="0" repeatCount="indefinite" accel="23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013 -0.00486 L -0.33047 0.79699 " pathEditMode="relative" rAng="0" ptsTypes="AA">
                                      <p:cBhvr>
                                        <p:cTn id="24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23" y="40093"/>
                                    </p:animMotion>
                                  </p:childTnLst>
                                </p:cTn>
                              </p:par>
                              <p:par>
                                <p:cTn id="246" presetID="10" presetClass="entr" presetSubtype="0" repeatCount="indefinite" fill="hold" grpId="1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0" presetClass="path" presetSubtype="0" repeatCount="indefinite" accel="2300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animMotion origin="layout" path="M -0.00013 -0.00486 L -0.51719 0.6801 " pathEditMode="relative" rAng="0" ptsTypes="AA">
                                      <p:cBhvr>
                                        <p:cTn id="250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859" y="34236"/>
                                    </p:animMotion>
                                  </p:childTnLst>
                                </p:cTn>
                              </p:par>
                              <p:par>
                                <p:cTn id="251" presetID="10" presetClass="entr" presetSubtype="0" repeatCount="indefinite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0" presetClass="path" presetSubtype="0" repeatCount="indefinite" accel="23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-0.00013 -0.00486 L -0.01002 0.66851 " pathEditMode="relative" rAng="0" ptsTypes="AA">
                                      <p:cBhvr>
                                        <p:cTn id="25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5" y="33657"/>
                                    </p:animMotion>
                                  </p:childTnLst>
                                </p:cTn>
                              </p:par>
                              <p:par>
                                <p:cTn id="256" presetID="10" presetClass="entr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0" presetClass="path" presetSubtype="0" repeatCount="indefinite" accel="2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13 -0.00487 L 0.072 0.67245 " pathEditMode="relative" rAng="0" ptsTypes="AA">
                                      <p:cBhvr>
                                        <p:cTn id="26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07" y="33866"/>
                                    </p:animMotion>
                                  </p:childTnLst>
                                </p:cTn>
                              </p:par>
                              <p:par>
                                <p:cTn id="261" presetID="10" presetClass="entr" presetSubtype="0" repeatCount="indefinite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0" presetClass="path" presetSubtype="0" repeatCount="indefinite" accel="23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13 -0.00486 L 0.08906 0.73426 " pathEditMode="relative" rAng="0" ptsTypes="AA">
                                      <p:cBhvr>
                                        <p:cTn id="265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53" y="36944"/>
                                    </p:animMotion>
                                  </p:childTnLst>
                                </p:cTn>
                              </p:par>
                              <p:par>
                                <p:cTn id="266" presetID="10" presetClass="entr" presetSubtype="0" repeatCount="indefinite" fill="hold" grpId="1" nodeType="withEffect">
                                  <p:stCondLst>
                                    <p:cond delay="99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0" presetClass="path" presetSubtype="0" repeatCount="indefinite" accel="23000" fill="hold" grpId="0" nodeType="withEffect">
                                  <p:stCondLst>
                                    <p:cond delay="990"/>
                                  </p:stCondLst>
                                  <p:childTnLst>
                                    <p:animMotion origin="layout" path="M -0.00013 -0.00486 L 0.24779 0.59652 " pathEditMode="relative" rAng="0" ptsTypes="AA">
                                      <p:cBhvr>
                                        <p:cTn id="27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96" y="30069"/>
                                    </p:animMotion>
                                  </p:childTnLst>
                                </p:cTn>
                              </p:par>
                              <p:par>
                                <p:cTn id="271" presetID="10" presetClass="entr" presetSubtype="0" repeatCount="indefinite" fill="hold" grpId="1" nodeType="withEffect">
                                  <p:stCondLst>
                                    <p:cond delay="93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0" presetClass="path" presetSubtype="0" repeatCount="indefinite" accel="23000" fill="hold" grpId="0" nodeType="withEffect">
                                  <p:stCondLst>
                                    <p:cond delay="930"/>
                                  </p:stCondLst>
                                  <p:childTnLst>
                                    <p:animMotion origin="layout" path="M -0.00013 -0.00486 L 0.25013 0.4956 " pathEditMode="relative" rAng="0" ptsTypes="AA">
                                      <p:cBhvr>
                                        <p:cTn id="27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13" y="25023"/>
                                    </p:animMotion>
                                  </p:childTnLst>
                                </p:cTn>
                              </p:par>
                              <p:par>
                                <p:cTn id="276" presetID="10" presetClass="entr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0" presetClass="path" presetSubtype="0" repeatCount="indefinite" accel="2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013 -0.00486 L 0.29662 0.38935 " pathEditMode="relative" rAng="0" ptsTypes="AA">
                                      <p:cBhvr>
                                        <p:cTn id="280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31" y="19699"/>
                                    </p:animMotion>
                                  </p:childTnLst>
                                </p:cTn>
                              </p:par>
                              <p:par>
                                <p:cTn id="281" presetID="10" presetClass="entr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0" presetClass="path" presetSubtype="0" repeatCount="indefinite" accel="2300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animMotion origin="layout" path="M -0.07018 -0.14745 L 0.31667 0.83958 " pathEditMode="relative" rAng="0" ptsTypes="AA">
                                      <p:cBhvr>
                                        <p:cTn id="285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336" y="49352"/>
                                    </p:animMotion>
                                  </p:childTnLst>
                                </p:cTn>
                              </p:par>
                              <p:par>
                                <p:cTn id="286" presetID="10" presetClass="entr" presetSubtype="0" repeatCount="indefinite" fill="hold" grpId="1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8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9" presetID="0" presetClass="path" presetSubtype="0" repeatCount="indefinite" accel="23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6497 -0.17477 L -0.03502 0.89977 " pathEditMode="relative" rAng="0" ptsTypes="AA">
                                      <p:cBhvr>
                                        <p:cTn id="290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7" y="53727"/>
                                    </p:animMotion>
                                  </p:childTnLst>
                                </p:cTn>
                              </p:par>
                              <p:par>
                                <p:cTn id="291" presetID="10" presetClass="entr" presetSubtype="0" repeatCount="indefinite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0" presetClass="path" presetSubtype="0" repeatCount="indefinite" accel="23000" fill="hold" grpId="0" nodeType="withEffect">
                                  <p:stCondLst>
                                    <p:cond delay="1020"/>
                                  </p:stCondLst>
                                  <p:childTnLst>
                                    <p:animMotion origin="layout" path="M -0.10703 -0.22338 L -0.27539 0.83195 " pathEditMode="relative" rAng="0" ptsTypes="AA">
                                      <p:cBhvr>
                                        <p:cTn id="295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24" y="52755"/>
                                    </p:animMotion>
                                  </p:childTnLst>
                                </p:cTn>
                              </p:par>
                              <p:par>
                                <p:cTn id="296" presetID="10" presetClass="entr" presetSubtype="0" repeatCount="indefinite" fill="hold" grpId="1" nodeType="withEffect">
                                  <p:stCondLst>
                                    <p:cond delay="102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0" presetClass="path" presetSubtype="0" repeatCount="indefinite" accel="23000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animMotion origin="layout" path="M -1.04167E-6 -2.59259E-6 L 0.03568 -1.21898 " pathEditMode="relative" rAng="0" ptsTypes="AA">
                                      <p:cBhvr>
                                        <p:cTn id="30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4" y="-60949"/>
                                    </p:animMotion>
                                  </p:childTnLst>
                                </p:cTn>
                              </p:par>
                              <p:par>
                                <p:cTn id="301" presetID="10" presetClass="entr" presetSubtype="0" repeatCount="indefinite" fill="hold" grpId="1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4" presetID="0" presetClass="path" presetSubtype="0" repeatCount="indefinite" accel="23000" fill="hold" grpId="0" nodeType="withEffect">
                                  <p:stCondLst>
                                    <p:cond delay="1060"/>
                                  </p:stCondLst>
                                  <p:childTnLst>
                                    <p:animMotion origin="layout" path="M -1.04167E-6 -4.07407E-6 L -0.00338 -1.29907 " pathEditMode="relative" rAng="0" ptsTypes="AA">
                                      <p:cBhvr>
                                        <p:cTn id="305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64954"/>
                                    </p:animMotion>
                                  </p:childTnLst>
                                </p:cTn>
                              </p:par>
                              <p:par>
                                <p:cTn id="306" presetID="10" presetClass="entr" presetSubtype="0" repeatCount="indefinite" fill="hold" grpId="1" nodeType="withEffect">
                                  <p:stCondLst>
                                    <p:cond delay="106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8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9" presetID="0" presetClass="path" presetSubtype="0" repeatCount="indefinite" accel="23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8.33333E-7 -1.11111E-6 L -0.44948 0.88935 " pathEditMode="relative" rAng="0" ptsTypes="AA">
                                      <p:cBhvr>
                                        <p:cTn id="31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474" y="44468"/>
                                    </p:animMotion>
                                  </p:childTnLst>
                                </p:cTn>
                              </p:par>
                              <p:par>
                                <p:cTn id="311" presetID="0" presetClass="path" presetSubtype="0" repeatCount="indefinite" accel="23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1.04167E-6 -3.7037E-6 L 0.14688 -0.87222 L 0.32813 -1.07777 " pathEditMode="relative" rAng="0" ptsTypes="AAA">
                                      <p:cBhvr>
                                        <p:cTn id="31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06" y="-53889"/>
                                    </p:animMotion>
                                  </p:childTnLst>
                                </p:cTn>
                              </p:par>
                              <p:par>
                                <p:cTn id="313" presetID="10" presetClass="entr" presetSubtype="0" repeatCount="indefinite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6" presetID="0" presetClass="path" presetSubtype="0" repeatCount="indefinite" accel="2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375E-6 -1.11111E-6 L -0.00339 -1.29907 " pathEditMode="relative" rAng="0" ptsTypes="AA">
                                      <p:cBhvr>
                                        <p:cTn id="31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64954"/>
                                    </p:animMotion>
                                  </p:childTnLst>
                                </p:cTn>
                              </p:par>
                              <p:par>
                                <p:cTn id="318" presetID="10" presetClass="entr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0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1" presetID="0" presetClass="path" presetSubtype="0" repeatCount="indefinite" accel="23000" fill="hold" grpId="0" nodeType="withEffect">
                                  <p:stCondLst>
                                    <p:cond delay="560"/>
                                  </p:stCondLst>
                                  <p:childTnLst>
                                    <p:animMotion origin="layout" path="M -2.5E-6 3.7037E-7 L -0.00338 -1.29907 " pathEditMode="relative" rAng="0" ptsTypes="AA">
                                      <p:cBhvr>
                                        <p:cTn id="32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64954"/>
                                    </p:animMotion>
                                  </p:childTnLst>
                                </p:cTn>
                              </p:par>
                              <p:par>
                                <p:cTn id="323" presetID="10" presetClass="entr" presetSubtype="0" repeatCount="indefinite" fill="hold" grpId="1" nodeType="withEffect">
                                  <p:stCondLst>
                                    <p:cond delay="56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5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6" presetID="0" presetClass="path" presetSubtype="0" repeatCount="indefinite" accel="2300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animMotion origin="layout" path="M -2.5E-6 3.7037E-7 L -0.00338 -1.29907 " pathEditMode="relative" rAng="0" ptsTypes="AA">
                                      <p:cBhvr>
                                        <p:cTn id="32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64954"/>
                                    </p:animMotion>
                                  </p:childTnLst>
                                </p:cTn>
                              </p:par>
                              <p:par>
                                <p:cTn id="328" presetID="10" presetClass="entr" presetSubtype="0" repeatCount="indefinite" fill="hold" grpId="1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0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1" presetID="0" presetClass="path" presetSubtype="0" repeatCount="indefinite" accel="23000" fill="hold" grpId="0" nodeType="withEffect">
                                  <p:stCondLst>
                                    <p:cond delay="330"/>
                                  </p:stCondLst>
                                  <p:childTnLst>
                                    <p:animMotion origin="layout" path="M 3.75E-6 3.33333E-6 L -0.03828 -1.3125 " pathEditMode="relative" rAng="0" ptsTypes="AA">
                                      <p:cBhvr>
                                        <p:cTn id="332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4" y="-65625"/>
                                    </p:animMotion>
                                  </p:childTnLst>
                                </p:cTn>
                              </p:par>
                              <p:par>
                                <p:cTn id="333" presetID="10" presetClass="entr" presetSubtype="0" repeatCount="indefinite" fill="hold" grpId="1" nodeType="withEffect">
                                  <p:stCondLst>
                                    <p:cond delay="33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6" presetID="0" presetClass="path" presetSubtype="0" repeatCount="indefinite" accel="23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75E-6 1.11111E-6 L -0.2694 -1.25579 " pathEditMode="relative" rAng="0" ptsTypes="AA">
                                      <p:cBhvr>
                                        <p:cTn id="337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77" y="-62778"/>
                                    </p:animMotion>
                                  </p:childTnLst>
                                </p:cTn>
                              </p:par>
                              <p:par>
                                <p:cTn id="338" presetID="10" presetClass="entr" presetSubtype="0" repeatCount="indefinite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0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0" presetClass="path" presetSubtype="0" repeatCount="indefinite" accel="23000" fill="hold" grpId="0" nodeType="withEffect">
                                  <p:stCondLst>
                                    <p:cond delay="1210"/>
                                  </p:stCondLst>
                                  <p:childTnLst>
                                    <p:animMotion origin="layout" path="M 3.75E-6 -1.11111E-6 L -0.33503 -1.20995 " pathEditMode="relative" rAng="0" ptsTypes="AA">
                                      <p:cBhvr>
                                        <p:cTn id="34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58" y="-60486"/>
                                    </p:animMotion>
                                  </p:childTnLst>
                                </p:cTn>
                              </p:par>
                              <p:par>
                                <p:cTn id="343" presetID="10" presetClass="entr" presetSubtype="0" repeatCount="indefinite" fill="hold" grpId="1" nodeType="withEffect">
                                  <p:stCondLst>
                                    <p:cond delay="121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5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6" presetID="0" presetClass="path" presetSubtype="0" repeatCount="indefinite" accel="23000" fill="hold" grpId="0" nodeType="withEffect">
                                  <p:stCondLst>
                                    <p:cond delay="670"/>
                                  </p:stCondLst>
                                  <p:childTnLst>
                                    <p:animMotion origin="layout" path="M 3.75E-6 -3.33333E-6 L -0.43021 -1.1375 " pathEditMode="relative" rAng="0" ptsTypes="AA">
                                      <p:cBhvr>
                                        <p:cTn id="347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510" y="-56875"/>
                                    </p:animMotion>
                                  </p:childTnLst>
                                </p:cTn>
                              </p:par>
                              <p:par>
                                <p:cTn id="348" presetID="10" presetClass="entr" presetSubtype="0" repeatCount="indefinite" fill="hold" grpId="1" nodeType="withEffect">
                                  <p:stCondLst>
                                    <p:cond delay="67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0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1" presetID="0" presetClass="path" presetSubtype="0" repeatCount="indefinite" accel="23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75E-6 4.44444E-6 L -0.50469 -1.02338 " pathEditMode="relative" rAng="0" ptsTypes="AA">
                                      <p:cBhvr>
                                        <p:cTn id="352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234" y="-51181"/>
                                    </p:animMotion>
                                  </p:childTnLst>
                                </p:cTn>
                              </p:par>
                              <p:par>
                                <p:cTn id="353" presetID="10" presetClass="entr" presetSubtype="0" repeatCount="indefinite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6" presetID="0" presetClass="path" presetSubtype="0" repeatCount="indefinite" accel="23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3.75E-6 2.96296E-6 L -0.54766 -0.97199 " pathEditMode="relative" rAng="0" ptsTypes="AA">
                                      <p:cBhvr>
                                        <p:cTn id="357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83" y="-48611"/>
                                    </p:animMotion>
                                  </p:childTnLst>
                                </p:cTn>
                              </p:par>
                              <p:par>
                                <p:cTn id="358" presetID="10" presetClass="entr" presetSubtype="0" repeatCount="indefinite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0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1" presetID="0" presetClass="path" presetSubtype="0" repeatCount="indefinite" accel="23000" fill="hold" grpId="0" nodeType="withEffect">
                                  <p:stCondLst>
                                    <p:cond delay="780"/>
                                  </p:stCondLst>
                                  <p:childTnLst>
                                    <p:animMotion origin="layout" path="M 3.75E-6 7.40741E-7 L 0.20859 -1.29352 " pathEditMode="relative" rAng="0" ptsTypes="AA">
                                      <p:cBhvr>
                                        <p:cTn id="362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30" y="-64676"/>
                                    </p:animMotion>
                                  </p:childTnLst>
                                </p:cTn>
                              </p:par>
                              <p:par>
                                <p:cTn id="363" presetID="10" presetClass="entr" presetSubtype="0" repeatCount="indefinite" fill="hold" grpId="1" nodeType="withEffect">
                                  <p:stCondLst>
                                    <p:cond delay="78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5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6" presetID="0" presetClass="path" presetSubtype="0" repeatCount="indefinite" accel="2300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animMotion origin="layout" path="M 3.75E-6 -1.48148E-6 L 0.34075 -1.09514 " pathEditMode="relative" rAng="0" ptsTypes="AA">
                                      <p:cBhvr>
                                        <p:cTn id="36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031" y="-54769"/>
                                    </p:animMotion>
                                  </p:childTnLst>
                                </p:cTn>
                              </p:par>
                              <p:par>
                                <p:cTn id="368" presetID="10" presetClass="entr" presetSubtype="0" repeatCount="indefinite" fill="hold" grpId="1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0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0" presetClass="path" presetSubtype="0" repeatCount="indefinite" accel="23000" fill="hold" grpId="0" nodeType="withEffect">
                                  <p:stCondLst>
                                    <p:cond delay="440"/>
                                  </p:stCondLst>
                                  <p:childTnLst>
                                    <p:animMotion origin="layout" path="M 3.75E-6 -3.7037E-6 L 0.12747 -1.35902 " pathEditMode="relative" rAng="0" ptsTypes="AA">
                                      <p:cBhvr>
                                        <p:cTn id="372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67" y="-67940"/>
                                    </p:animMotion>
                                  </p:childTnLst>
                                </p:cTn>
                              </p:par>
                              <p:par>
                                <p:cTn id="373" presetID="10" presetClass="entr" presetSubtype="0" repeatCount="indefinite" fill="hold" grpId="1" nodeType="withEffect">
                                  <p:stCondLst>
                                    <p:cond delay="44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6" presetID="0" presetClass="path" presetSubtype="0" repeatCount="indefinite" accel="23000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animMotion origin="layout" path="M 4.375E-6 -4.44444E-6 L -0.00339 -1.29907 " pathEditMode="relative" rAng="0" ptsTypes="AA">
                                      <p:cBhvr>
                                        <p:cTn id="37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64954"/>
                                    </p:animMotion>
                                  </p:childTnLst>
                                </p:cTn>
                              </p:par>
                              <p:par>
                                <p:cTn id="378" presetID="10" presetClass="entr" presetSubtype="0" repeatCount="indefinite" fill="hold" grpId="1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0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1" presetID="0" presetClass="path" presetSubtype="0" repeatCount="indefinite" accel="2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5E-6 1.11111E-6 L -0.21914 -1.26644 " pathEditMode="relative" rAng="0" ptsTypes="AA">
                                      <p:cBhvr>
                                        <p:cTn id="382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64" y="-63310"/>
                                    </p:animMotion>
                                  </p:childTnLst>
                                </p:cTn>
                              </p:par>
                              <p:par>
                                <p:cTn id="383" presetID="10" presetClass="entr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5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6" presetID="0" presetClass="path" presetSubtype="0" repeatCount="indefinite" accel="2300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animMotion origin="layout" path="M 3.75E-6 -1.11111E-6 L -0.16967 -1.31481 " pathEditMode="relative" rAng="0" ptsTypes="AA">
                                      <p:cBhvr>
                                        <p:cTn id="387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90" y="-65741"/>
                                    </p:animMotion>
                                  </p:childTnLst>
                                </p:cTn>
                              </p:par>
                              <p:par>
                                <p:cTn id="388" presetID="10" presetClass="entr" presetSubtype="0" repeatCount="indefinite" fill="hold" grpId="1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0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1" presetID="0" presetClass="path" presetSubtype="0" repeatCount="indefinite" accel="2300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animMotion origin="layout" path="M 3.75E-6 2.22222E-6 L -0.38724 -1.19259 " pathEditMode="relative" rAng="0" ptsTypes="AA">
                                      <p:cBhvr>
                                        <p:cTn id="392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362" y="-59630"/>
                                    </p:animMotion>
                                  </p:childTnLst>
                                </p:cTn>
                              </p:par>
                              <p:par>
                                <p:cTn id="393" presetID="10" presetClass="entr" presetSubtype="0" repeatCount="indefinite" fill="hold" grpId="1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5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6" presetID="0" presetClass="path" presetSubtype="0" repeatCount="indefinite" accel="2300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animMotion origin="layout" path="M -0.07018 -0.14745 L 0.49844 0.52385 " pathEditMode="relative" rAng="0" ptsTypes="AA">
                                      <p:cBhvr>
                                        <p:cTn id="397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424" y="33565"/>
                                    </p:animMotion>
                                  </p:childTnLst>
                                </p:cTn>
                              </p:par>
                              <p:par>
                                <p:cTn id="398" presetID="10" presetClass="entr" presetSubtype="0" repeatCount="indefinite" fill="hold" grpId="1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0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0" presetClass="path" presetSubtype="0" repeatCount="indefinite" accel="23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6497 -0.17477 L -0.71002 0.49652 " pathEditMode="relative" rAng="0" ptsTypes="AA">
                                      <p:cBhvr>
                                        <p:cTn id="402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253" y="33565"/>
                                    </p:animMotion>
                                  </p:childTnLst>
                                </p:cTn>
                              </p:par>
                              <p:par>
                                <p:cTn id="403" presetID="10" presetClass="entr" presetSubtype="0" repeatCount="indefinite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5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6" presetID="0" presetClass="path" presetSubtype="0" repeatCount="indefinite" accel="23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6497 -0.17477 L -0.76393 0.38495 " pathEditMode="relative" rAng="0" ptsTypes="AA">
                                      <p:cBhvr>
                                        <p:cTn id="407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948" y="27986"/>
                                    </p:animMotion>
                                  </p:childTnLst>
                                </p:cTn>
                              </p:par>
                              <p:par>
                                <p:cTn id="408" presetID="10" presetClass="entr" presetSubtype="0" repeatCount="indefinite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0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1" presetID="0" presetClass="path" presetSubtype="0" repeatCount="indefinite" accel="23000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animMotion origin="layout" path="M -1.04167E-6 -4.81481E-6 L -0.55065 -0.73726 " pathEditMode="relative" rAng="0" ptsTypes="AA">
                                      <p:cBhvr>
                                        <p:cTn id="412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539" y="-36875"/>
                                    </p:animMotion>
                                  </p:childTnLst>
                                </p:cTn>
                              </p:par>
                              <p:par>
                                <p:cTn id="413" presetID="10" presetClass="entr" presetSubtype="0" repeatCount="indefinite" fill="hold" grpId="1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6" presetID="0" presetClass="path" presetSubtype="0" repeatCount="indefinite" accel="23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013 -0.00486 L 0.41146 0.7507 " pathEditMode="relative" rAng="0" ptsTypes="AA">
                                      <p:cBhvr>
                                        <p:cTn id="417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3" y="37778"/>
                                    </p:animMotion>
                                  </p:childTnLst>
                                </p:cTn>
                              </p:par>
                              <p:par>
                                <p:cTn id="418" presetID="10" presetClass="entr" presetSubtype="0" repeatCount="indefinite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0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1" presetID="19" presetClass="emph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422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23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24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5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6" presetID="19" presetClass="emph" presetSubtype="0" fill="hold" grpId="1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427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animClr clrSpc="rgb" dir="cw">
                                      <p:cBhvr>
                                        <p:cTn id="42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2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0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1" grpId="0" animBg="1"/>
      <p:bldP spid="22" grpId="0" animBg="1"/>
      <p:bldP spid="22" grpId="1" animBg="1"/>
      <p:bldP spid="22" grpId="2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7" grpId="0" animBg="1"/>
      <p:bldP spid="47" grpId="1" animBg="1"/>
      <p:bldP spid="48" grpId="0" animBg="1"/>
      <p:bldP spid="48" grpId="1" animBg="1"/>
      <p:bldP spid="51" grpId="0" animBg="1"/>
      <p:bldP spid="51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7" grpId="2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52" grpId="0" animBg="1"/>
      <p:bldP spid="152" grpId="1" animBg="1"/>
      <p:bldP spid="153" grpId="0" animBg="1"/>
      <p:bldP spid="153" grpId="1" animBg="1"/>
      <p:bldP spid="154" grpId="0" animBg="1"/>
      <p:bldP spid="154" grpId="1" animBg="1"/>
      <p:bldP spid="155" grpId="0" animBg="1"/>
      <p:bldP spid="155" grpId="1" animBg="1"/>
      <p:bldP spid="156" grpId="0" animBg="1"/>
      <p:bldP spid="156" grpId="1" animBg="1"/>
      <p:bldP spid="14" grpId="0" build="allAtOnce"/>
      <p:bldP spid="14" grpId="1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27648" y="250894"/>
            <a:ext cx="658873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廖梓钧汇报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/>
        </p:nvSpPr>
        <p:spPr>
          <a:xfrm>
            <a:off x="983656" y="1362695"/>
            <a:ext cx="201930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项目管理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5755" y="2007870"/>
            <a:ext cx="9654540" cy="3432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27648" y="250894"/>
            <a:ext cx="658873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廖梓钧汇报</a:t>
            </a:r>
            <a:endParaRPr kumimoji="0" lang="zh-CN" altLang="en-US" sz="400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/>
        </p:nvSpPr>
        <p:spPr>
          <a:xfrm>
            <a:off x="983656" y="1362695"/>
            <a:ext cx="6393180" cy="2861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统一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JDK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版本为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11.0.1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以上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统一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Eclipse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版本为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4.16.0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以上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52295" y="2132330"/>
            <a:ext cx="6694170" cy="886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27648" y="250894"/>
            <a:ext cx="658873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廖梓钧汇报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/>
        </p:nvSpPr>
        <p:spPr>
          <a:xfrm>
            <a:off x="983656" y="980425"/>
            <a:ext cx="11023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需求分析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4" name="图片 13" descr="Untitled Diagram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1565" y="1412240"/>
            <a:ext cx="5467350" cy="4457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27648" y="250894"/>
            <a:ext cx="658873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廖梓钧汇报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/>
        </p:nvSpPr>
        <p:spPr>
          <a:xfrm>
            <a:off x="983656" y="980425"/>
            <a:ext cx="22517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软件需求规格说明书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63750" y="1572895"/>
            <a:ext cx="3022600" cy="406336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0" y="1772285"/>
            <a:ext cx="3947160" cy="36652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27648" y="250894"/>
            <a:ext cx="658873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会议记录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----by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陈俊浩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图片 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83615" y="942975"/>
            <a:ext cx="5423535" cy="181292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615" y="2759075"/>
            <a:ext cx="5424170" cy="122745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615" y="3986530"/>
            <a:ext cx="5424170" cy="141351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7785" y="942975"/>
            <a:ext cx="4665980" cy="1061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609850" y="250825"/>
            <a:ext cx="71202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需求分析说明书（三）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----by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陈俊浩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3615" y="942975"/>
            <a:ext cx="5886450" cy="24384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615" y="3381375"/>
            <a:ext cx="4646295" cy="31991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9910" y="3381375"/>
            <a:ext cx="4369435" cy="3197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609850" y="250825"/>
            <a:ext cx="71202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需求分析说明书（四</a:t>
            </a: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）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----by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陈俊浩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3615" y="942975"/>
            <a:ext cx="4276725" cy="47910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0340" y="942975"/>
            <a:ext cx="6400800" cy="2228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" decel="46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阴影条_1"/>
          <p:cNvGrpSpPr/>
          <p:nvPr/>
        </p:nvGrpSpPr>
        <p:grpSpPr>
          <a:xfrm flipV="1">
            <a:off x="983656" y="855272"/>
            <a:ext cx="10224687" cy="87711"/>
            <a:chOff x="983656" y="3753036"/>
            <a:chExt cx="10224687" cy="87711"/>
          </a:xfrm>
        </p:grpSpPr>
        <p:sp>
          <p:nvSpPr>
            <p:cNvPr id="4" name="任意多边形 6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5" name="直接连接符 4"/>
            <p:cNvCxnSpPr>
              <a:stCxn id="4" idx="0"/>
              <a:endCxn id="4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阴影条"/>
          <p:cNvGrpSpPr/>
          <p:nvPr/>
        </p:nvGrpSpPr>
        <p:grpSpPr>
          <a:xfrm>
            <a:off x="983656" y="5929535"/>
            <a:ext cx="10224687" cy="87711"/>
            <a:chOff x="983656" y="3753036"/>
            <a:chExt cx="10224687" cy="87711"/>
          </a:xfrm>
        </p:grpSpPr>
        <p:sp>
          <p:nvSpPr>
            <p:cNvPr id="7" name="任意多边形 9"/>
            <p:cNvSpPr/>
            <p:nvPr/>
          </p:nvSpPr>
          <p:spPr>
            <a:xfrm>
              <a:off x="983656" y="3753036"/>
              <a:ext cx="10224687" cy="87711"/>
            </a:xfrm>
            <a:custGeom>
              <a:avLst/>
              <a:gdLst>
                <a:gd name="connsiteX0" fmla="*/ 0 w 7419975"/>
                <a:gd name="connsiteY0" fmla="*/ 9525 h 209550"/>
                <a:gd name="connsiteX1" fmla="*/ 7419975 w 7419975"/>
                <a:gd name="connsiteY1" fmla="*/ 0 h 209550"/>
                <a:gd name="connsiteX2" fmla="*/ 6115050 w 7419975"/>
                <a:gd name="connsiteY2" fmla="*/ 209550 h 209550"/>
                <a:gd name="connsiteX3" fmla="*/ 1162050 w 7419975"/>
                <a:gd name="connsiteY3" fmla="*/ 209550 h 209550"/>
                <a:gd name="connsiteX4" fmla="*/ 0 w 7419975"/>
                <a:gd name="connsiteY4" fmla="*/ 9525 h 209550"/>
                <a:gd name="connsiteX0-1" fmla="*/ 0 w 7419975"/>
                <a:gd name="connsiteY0-2" fmla="*/ 9525 h 209550"/>
                <a:gd name="connsiteX1-3" fmla="*/ 7419975 w 7419975"/>
                <a:gd name="connsiteY1-4" fmla="*/ 0 h 209550"/>
                <a:gd name="connsiteX2-5" fmla="*/ 6115050 w 7419975"/>
                <a:gd name="connsiteY2-6" fmla="*/ 209550 h 209550"/>
                <a:gd name="connsiteX3-7" fmla="*/ 1143000 w 7419975"/>
                <a:gd name="connsiteY3-8" fmla="*/ 104775 h 209550"/>
                <a:gd name="connsiteX4-9" fmla="*/ 0 w 7419975"/>
                <a:gd name="connsiteY4-10" fmla="*/ 9525 h 209550"/>
                <a:gd name="connsiteX0-11" fmla="*/ 0 w 7419975"/>
                <a:gd name="connsiteY0-12" fmla="*/ 9525 h 133350"/>
                <a:gd name="connsiteX1-13" fmla="*/ 7419975 w 7419975"/>
                <a:gd name="connsiteY1-14" fmla="*/ 0 h 133350"/>
                <a:gd name="connsiteX2-15" fmla="*/ 6115050 w 7419975"/>
                <a:gd name="connsiteY2-16" fmla="*/ 133350 h 133350"/>
                <a:gd name="connsiteX3-17" fmla="*/ 1143000 w 7419975"/>
                <a:gd name="connsiteY3-18" fmla="*/ 104775 h 133350"/>
                <a:gd name="connsiteX4-19" fmla="*/ 0 w 7419975"/>
                <a:gd name="connsiteY4-20" fmla="*/ 9525 h 133350"/>
                <a:gd name="connsiteX0-21" fmla="*/ 0 w 7419975"/>
                <a:gd name="connsiteY0-22" fmla="*/ 9525 h 133350"/>
                <a:gd name="connsiteX1-23" fmla="*/ 7419975 w 7419975"/>
                <a:gd name="connsiteY1-24" fmla="*/ 0 h 133350"/>
                <a:gd name="connsiteX2-25" fmla="*/ 6115050 w 7419975"/>
                <a:gd name="connsiteY2-26" fmla="*/ 133350 h 133350"/>
                <a:gd name="connsiteX3-27" fmla="*/ 1143000 w 7419975"/>
                <a:gd name="connsiteY3-28" fmla="*/ 85725 h 133350"/>
                <a:gd name="connsiteX4-29" fmla="*/ 0 w 7419975"/>
                <a:gd name="connsiteY4-30" fmla="*/ 9525 h 133350"/>
                <a:gd name="connsiteX0-31" fmla="*/ 0 w 7419975"/>
                <a:gd name="connsiteY0-32" fmla="*/ 9525 h 95250"/>
                <a:gd name="connsiteX1-33" fmla="*/ 7419975 w 7419975"/>
                <a:gd name="connsiteY1-34" fmla="*/ 0 h 95250"/>
                <a:gd name="connsiteX2-35" fmla="*/ 6076950 w 7419975"/>
                <a:gd name="connsiteY2-36" fmla="*/ 95250 h 95250"/>
                <a:gd name="connsiteX3-37" fmla="*/ 1143000 w 7419975"/>
                <a:gd name="connsiteY3-38" fmla="*/ 85725 h 95250"/>
                <a:gd name="connsiteX4-39" fmla="*/ 0 w 7419975"/>
                <a:gd name="connsiteY4-40" fmla="*/ 9525 h 95250"/>
                <a:gd name="connsiteX0-41" fmla="*/ 0 w 7419975"/>
                <a:gd name="connsiteY0-42" fmla="*/ 9525 h 95250"/>
                <a:gd name="connsiteX1-43" fmla="*/ 7419975 w 7419975"/>
                <a:gd name="connsiteY1-44" fmla="*/ 0 h 95250"/>
                <a:gd name="connsiteX2-45" fmla="*/ 6076950 w 7419975"/>
                <a:gd name="connsiteY2-46" fmla="*/ 95250 h 95250"/>
                <a:gd name="connsiteX3-47" fmla="*/ 1143000 w 7419975"/>
                <a:gd name="connsiteY3-48" fmla="*/ 54126 h 95250"/>
                <a:gd name="connsiteX4-49" fmla="*/ 0 w 7419975"/>
                <a:gd name="connsiteY4-50" fmla="*/ 9525 h 95250"/>
                <a:gd name="connsiteX0-51" fmla="*/ 0 w 7419975"/>
                <a:gd name="connsiteY0-52" fmla="*/ 9525 h 63651"/>
                <a:gd name="connsiteX1-53" fmla="*/ 7419975 w 7419975"/>
                <a:gd name="connsiteY1-54" fmla="*/ 0 h 63651"/>
                <a:gd name="connsiteX2-55" fmla="*/ 6045352 w 7419975"/>
                <a:gd name="connsiteY2-56" fmla="*/ 63651 h 63651"/>
                <a:gd name="connsiteX3-57" fmla="*/ 1143000 w 7419975"/>
                <a:gd name="connsiteY3-58" fmla="*/ 54126 h 63651"/>
                <a:gd name="connsiteX4-59" fmla="*/ 0 w 7419975"/>
                <a:gd name="connsiteY4-60" fmla="*/ 9525 h 6365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419975" h="63651">
                  <a:moveTo>
                    <a:pt x="0" y="9525"/>
                  </a:moveTo>
                  <a:lnTo>
                    <a:pt x="7419975" y="0"/>
                  </a:lnTo>
                  <a:lnTo>
                    <a:pt x="6045352" y="63651"/>
                  </a:lnTo>
                  <a:lnTo>
                    <a:pt x="1143000" y="54126"/>
                  </a:lnTo>
                  <a:lnTo>
                    <a:pt x="0" y="9525"/>
                  </a:lnTo>
                  <a:close/>
                </a:path>
              </a:pathLst>
            </a:custGeom>
            <a:gradFill>
              <a:gsLst>
                <a:gs pos="100000">
                  <a:srgbClr val="DADADA">
                    <a:alpha val="0"/>
                  </a:srgb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88900" dist="12700" dir="5400000" algn="t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cxnSp>
          <p:nvCxnSpPr>
            <p:cNvPr id="8" name="直接连接符 7"/>
            <p:cNvCxnSpPr>
              <a:stCxn id="7" idx="0"/>
              <a:endCxn id="7" idx="1"/>
            </p:cNvCxnSpPr>
            <p:nvPr/>
          </p:nvCxnSpPr>
          <p:spPr>
            <a:xfrm flipV="1">
              <a:off x="983656" y="3753036"/>
              <a:ext cx="10224687" cy="131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1"/>
          <p:cNvSpPr txBox="1"/>
          <p:nvPr/>
        </p:nvSpPr>
        <p:spPr>
          <a:xfrm>
            <a:off x="983656" y="6093296"/>
            <a:ext cx="7020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这里可以写东西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14304"/>
            <a:ext cx="4710747" cy="612911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0747" y="3164185"/>
            <a:ext cx="2645393" cy="26893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4979916" y="421251"/>
            <a:ext cx="12553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徐煊玮</a:t>
            </a:r>
            <a:endParaRPr lang="zh-CN" altLang="en-US" sz="2800" b="1" dirty="0"/>
          </a:p>
        </p:txBody>
      </p:sp>
      <p:sp>
        <p:nvSpPr>
          <p:cNvPr id="16" name="文本框 15"/>
          <p:cNvSpPr txBox="1"/>
          <p:nvPr/>
        </p:nvSpPr>
        <p:spPr>
          <a:xfrm>
            <a:off x="5303913" y="1268759"/>
            <a:ext cx="37804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本周安排的任务是开始使用</a:t>
            </a:r>
            <a:r>
              <a:rPr lang="en-US" altLang="zh-CN" dirty="0"/>
              <a:t>java</a:t>
            </a:r>
            <a:r>
              <a:rPr lang="zh-CN" altLang="en-US" dirty="0"/>
              <a:t>制作界面大概的样本，由于缺乏</a:t>
            </a:r>
            <a:r>
              <a:rPr lang="en-US" altLang="zh-CN" dirty="0"/>
              <a:t>java</a:t>
            </a:r>
            <a:r>
              <a:rPr lang="zh-CN" altLang="en-US" dirty="0"/>
              <a:t>项目的开发经验所以还在学习过程中，暂时制作了简单</a:t>
            </a:r>
            <a:r>
              <a:rPr lang="zh-CN" altLang="en-US"/>
              <a:t>的窗口。后续功能开发还在继续学习准备中。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3645,&quot;width&quot;:10905}"/>
</p:tagLst>
</file>

<file path=ppt/tags/tag2.xml><?xml version="1.0" encoding="utf-8"?>
<p:tagLst xmlns:p="http://schemas.openxmlformats.org/presentationml/2006/main">
  <p:tag name="KSO_WM_UNIT_PLACING_PICTURE_USER_VIEWPORT" val="{&quot;height&quot;:9465,&quot;width&quot;:6555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687</Words>
  <Application>WPS 演示</Application>
  <PresentationFormat>宽屏</PresentationFormat>
  <Paragraphs>92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0" baseType="lpstr">
      <vt:lpstr>Arial</vt:lpstr>
      <vt:lpstr>宋体</vt:lpstr>
      <vt:lpstr>Wingdings</vt:lpstr>
      <vt:lpstr>Arial Black</vt:lpstr>
      <vt:lpstr>Roboto Th</vt:lpstr>
      <vt:lpstr>Segoe Print</vt:lpstr>
      <vt:lpstr>汉仪家书简</vt:lpstr>
      <vt:lpstr>Calibri</vt:lpstr>
      <vt:lpstr>微软雅黑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yong wei</dc:creator>
  <cp:lastModifiedBy>Liao</cp:lastModifiedBy>
  <cp:revision>107</cp:revision>
  <dcterms:created xsi:type="dcterms:W3CDTF">2015-05-16T08:40:00Z</dcterms:created>
  <dcterms:modified xsi:type="dcterms:W3CDTF">2021-03-24T17:22:51Z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287433A482D84225AB1E1EABB70596BB</vt:lpwstr>
  </property>
  <property fmtid="{D5CDD505-2E9C-101B-9397-08002B2CF9AE}" pid="3" name="KSOProductBuildVer">
    <vt:lpwstr>2052-11.1.0.10356</vt:lpwstr>
  </property>
</Properties>
</file>

<file path=docProps/thumbnail.jpeg>
</file>